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333" r:id="rId3"/>
    <p:sldId id="334" r:id="rId4"/>
    <p:sldId id="369" r:id="rId5"/>
    <p:sldId id="381" r:id="rId6"/>
    <p:sldId id="311" r:id="rId7"/>
    <p:sldId id="382" r:id="rId8"/>
    <p:sldId id="383" r:id="rId9"/>
    <p:sldId id="303" r:id="rId10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33"/>
            <p14:sldId id="334"/>
            <p14:sldId id="369"/>
            <p14:sldId id="381"/>
            <p14:sldId id="311"/>
            <p14:sldId id="382"/>
            <p14:sldId id="383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  <p:cmAuthor id="2" name="Admin" initials="A" lastIdx="1" clrIdx="1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>
      <p:cViewPr varScale="1">
        <p:scale>
          <a:sx n="94" d="100"/>
          <a:sy n="94" d="100"/>
        </p:scale>
        <p:origin x="84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0.10.29.104\&#1087;&#1077;&#1088;&#1077;&#1089;&#1090;&#1088;&#1072;&#1093;&#1086;&#1074;&#1072;&#1085;&#1080;&#1077;%20&#1080;%20&#1073;&#1088;&#1086;&#1082;&#1077;&#1088;&#1099;\&#1055;&#1045;&#1056;&#1045;&#1057;&#1058;&#1056;&#1040;&#1061;&#1054;&#1042;&#1040;&#1053;&#1048;&#1045;\&#1047;&#1042;&#1030;&#1058;&#1048;\&#1087;&#1086;&#1088;&#1090;&#1092;&#1077;&#1083;&#1100;_I_&#1087;&#1110;&#1074;&#1088;&#1110;&#1095;&#1095;&#1103;_2025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10.29.104\&#1087;&#1077;&#1088;&#1077;&#1089;&#1090;&#1088;&#1072;&#1093;&#1086;&#1074;&#1072;&#1085;&#1080;&#1077;%20&#1080;%20&#1073;&#1088;&#1086;&#1082;&#1077;&#1088;&#1099;\&#1055;&#1045;&#1056;&#1045;&#1057;&#1058;&#1056;&#1040;&#1061;&#1054;&#1042;&#1040;&#1053;&#1048;&#1045;\&#1047;&#1042;&#1030;&#1058;&#1048;\&#1087;&#1086;&#1088;&#1090;&#1092;&#1077;&#1083;&#1100;_I_&#1087;&#1110;&#1074;&#1088;&#1110;&#1095;&#1095;&#1103;_202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7225542590308741E-2"/>
          <c:y val="0.16374397916725164"/>
          <c:w val="0.84554891481938255"/>
          <c:h val="0.55640229094658944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5318597223539824E-2"/>
          <c:y val="0.7655844936100128"/>
          <c:w val="0.95471755789562451"/>
          <c:h val="0.221126467527570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6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225542590308741E-2"/>
          <c:y val="0.16152911118668309"/>
          <c:w val="0.84554891481938255"/>
          <c:h val="0.5564022909465894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1-FCA7-4984-BBF8-F696F09D9F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3-FCA7-4984-BBF8-F696F09D9F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5-FCA7-4984-BBF8-F696F09D9F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7-FCA7-4984-BBF8-F696F09D9F1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9-FCA7-4984-BBF8-F696F09D9F1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B-FCA7-4984-BBF8-F696F09D9F1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c:spPr>
            <c:extLst>
              <c:ext xmlns:c16="http://schemas.microsoft.com/office/drawing/2014/chart" uri="{C3380CC4-5D6E-409C-BE32-E72D297353CC}">
                <c16:uniqueId val="{0000000D-FCA7-4984-BBF8-F696F09D9F13}"/>
              </c:ext>
            </c:extLst>
          </c:dPt>
          <c:dLbls>
            <c:dLbl>
              <c:idx val="0"/>
              <c:layout>
                <c:manualLayout>
                  <c:x val="9.8595431595146998E-2"/>
                  <c:y val="2.6931052223123274E-2"/>
                </c:manualLayout>
              </c:layout>
              <c:tx>
                <c:rich>
                  <a:bodyPr/>
                  <a:lstStyle/>
                  <a:p>
                    <a:fld id="{D7E64D13-3EB0-493B-80AD-E2F425ADD6BC}" type="VALUE">
                      <a:rPr lang="en-US"/>
                      <a:pPr/>
                      <a:t>[ЗНАЧЕННЯ]</a:t>
                    </a:fld>
                    <a:r>
                      <a:rPr lang="en-US" baseline="0" dirty="0"/>
                      <a:t>; </a:t>
                    </a:r>
                    <a:fld id="{1063F41B-71E2-4348-8C5E-47C675BF4A8F}" type="PERCENTAGE">
                      <a:rPr lang="en-US" sz="2000" baseline="0">
                        <a:solidFill>
                          <a:srgbClr val="C00000"/>
                        </a:solidFill>
                      </a:rPr>
                      <a:pPr/>
                      <a:t>[ВІДСОТОК]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CA7-4984-BBF8-F696F09D9F13}"/>
                </c:ext>
              </c:extLst>
            </c:dLbl>
            <c:dLbl>
              <c:idx val="1"/>
              <c:layout>
                <c:manualLayout>
                  <c:x val="2.341945208656147E-2"/>
                  <c:y val="-0.11166871582912601"/>
                </c:manualLayout>
              </c:layout>
              <c:tx>
                <c:rich>
                  <a:bodyPr/>
                  <a:lstStyle/>
                  <a:p>
                    <a:fld id="{0F25505A-EECE-4053-B7D3-2EF4ED0E2EFB}" type="VALUE">
                      <a:rPr lang="en-US"/>
                      <a:pPr/>
                      <a:t>[ЗНАЧЕННЯ]</a:t>
                    </a:fld>
                    <a:r>
                      <a:rPr lang="en-US" baseline="0" dirty="0"/>
                      <a:t>; </a:t>
                    </a:r>
                    <a:fld id="{EBCC0D2A-B8CF-4DAD-92DF-49F2417012F9}" type="PERCENTAGE">
                      <a:rPr lang="en-US" sz="2000" baseline="0">
                        <a:solidFill>
                          <a:srgbClr val="C00000"/>
                        </a:solidFill>
                      </a:rPr>
                      <a:pPr/>
                      <a:t>[ВІДСОТОК]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63587684069612"/>
                      <c:h val="4.983388704318936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CA7-4984-BBF8-F696F09D9F13}"/>
                </c:ext>
              </c:extLst>
            </c:dLbl>
            <c:dLbl>
              <c:idx val="2"/>
              <c:layout>
                <c:manualLayout>
                  <c:x val="-3.6978043407224701E-2"/>
                  <c:y val="-8.754911450022236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="1" dirty="0"/>
                      <a:t>77 205 098; </a:t>
                    </a:r>
                    <a:r>
                      <a:rPr lang="en-US" sz="2000" b="1" dirty="0">
                        <a:solidFill>
                          <a:srgbClr val="C00000"/>
                        </a:solidFill>
                      </a:rPr>
                      <a:t>22%</a:t>
                    </a:r>
                    <a:r>
                      <a:rPr lang="en-US" sz="1600" b="1" dirty="0"/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0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9031453899587852"/>
                      <c:h val="9.3156146179401988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5-FCA7-4984-BBF8-F696F09D9F13}"/>
                </c:ext>
              </c:extLst>
            </c:dLbl>
            <c:dLbl>
              <c:idx val="3"/>
              <c:layout>
                <c:manualLayout>
                  <c:x val="-2.3584205588759236E-2"/>
                  <c:y val="-4.6743575657693954E-3"/>
                </c:manualLayout>
              </c:layout>
              <c:tx>
                <c:rich>
                  <a:bodyPr/>
                  <a:lstStyle/>
                  <a:p>
                    <a:fld id="{C840D5F3-D05A-4C9E-BB08-70CA0FCBC60C}" type="VALUE">
                      <a:rPr lang="en-US"/>
                      <a:pPr/>
                      <a:t>[ЗНАЧЕННЯ]</a:t>
                    </a:fld>
                    <a:r>
                      <a:rPr lang="en-US" baseline="0" dirty="0"/>
                      <a:t>; </a:t>
                    </a:r>
                    <a:fld id="{7FC07558-D09B-45F1-A2FD-B1065D52552F}" type="PERCENTAGE">
                      <a:rPr lang="en-US" sz="2000" baseline="0">
                        <a:solidFill>
                          <a:srgbClr val="C00000"/>
                        </a:solidFill>
                      </a:rPr>
                      <a:pPr/>
                      <a:t>[ВІДСОТОК]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FCA7-4984-BBF8-F696F09D9F13}"/>
                </c:ext>
              </c:extLst>
            </c:dLbl>
            <c:dLbl>
              <c:idx val="4"/>
              <c:layout>
                <c:manualLayout>
                  <c:x val="-2.7007188860428591E-2"/>
                  <c:y val="-2.5276205348088235E-2"/>
                </c:manualLayout>
              </c:layout>
              <c:tx>
                <c:rich>
                  <a:bodyPr/>
                  <a:lstStyle/>
                  <a:p>
                    <a:fld id="{C1197275-32FC-4578-8A00-55F11CCEFF38}" type="VALUE">
                      <a:rPr lang="en-US"/>
                      <a:pPr/>
                      <a:t>[ЗНАЧЕННЯ]</a:t>
                    </a:fld>
                    <a:r>
                      <a:rPr lang="en-US" baseline="0" dirty="0"/>
                      <a:t>; </a:t>
                    </a:r>
                    <a:fld id="{C410D9AD-CF3E-4D6D-A84B-3A3A949D83E1}" type="PERCENTAGE">
                      <a:rPr lang="en-US" sz="2000" baseline="0">
                        <a:solidFill>
                          <a:srgbClr val="C00000"/>
                        </a:solidFill>
                      </a:rPr>
                      <a:pPr/>
                      <a:t>[ВІДСОТОК]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FCA7-4984-BBF8-F696F09D9F13}"/>
                </c:ext>
              </c:extLst>
            </c:dLbl>
            <c:dLbl>
              <c:idx val="5"/>
              <c:layout>
                <c:manualLayout>
                  <c:x val="-3.6129083262182587E-2"/>
                  <c:y val="-3.7894856166235044E-2"/>
                </c:manualLayout>
              </c:layout>
              <c:tx>
                <c:rich>
                  <a:bodyPr/>
                  <a:lstStyle/>
                  <a:p>
                    <a:fld id="{1433E121-D4B0-4CA4-BBE1-8FDCE11954A6}" type="VALUE">
                      <a:rPr lang="en-US"/>
                      <a:pPr/>
                      <a:t>[ЗНАЧЕННЯ]</a:t>
                    </a:fld>
                    <a:r>
                      <a:rPr lang="en-US" sz="2000" baseline="0" dirty="0">
                        <a:solidFill>
                          <a:srgbClr val="C00000"/>
                        </a:solidFill>
                      </a:rPr>
                      <a:t>; </a:t>
                    </a:r>
                    <a:fld id="{6C056C95-92CE-48D7-BEA7-E919D2E1402F}" type="PERCENTAGE">
                      <a:rPr lang="en-US" sz="2000" baseline="0">
                        <a:solidFill>
                          <a:srgbClr val="C00000"/>
                        </a:solidFill>
                      </a:rPr>
                      <a:pPr/>
                      <a:t>[ВІДСОТОК]</a:t>
                    </a:fld>
                    <a:endParaRPr lang="en-US" sz="2000" baseline="0" dirty="0">
                      <a:solidFill>
                        <a:srgbClr val="C00000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839357429718872"/>
                      <c:h val="4.990033222591361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FCA7-4984-BBF8-F696F09D9F13}"/>
                </c:ext>
              </c:extLst>
            </c:dLbl>
            <c:dLbl>
              <c:idx val="6"/>
              <c:layout>
                <c:manualLayout>
                  <c:x val="0.12725463533925729"/>
                  <c:y val="-2.1750943922707336E-2"/>
                </c:manualLayout>
              </c:layout>
              <c:tx>
                <c:rich>
                  <a:bodyPr/>
                  <a:lstStyle/>
                  <a:p>
                    <a:fld id="{A021EE79-DD4F-49CA-B60A-ECFA9F4757D0}" type="VALUE">
                      <a:rPr lang="en-US"/>
                      <a:pPr/>
                      <a:t>[ЗНАЧЕННЯ]</a:t>
                    </a:fld>
                    <a:r>
                      <a:rPr lang="en-US" baseline="0" dirty="0"/>
                      <a:t>; </a:t>
                    </a:r>
                    <a:fld id="{ABEBADB6-2D91-4D00-AE60-6F4AC1BE318F}" type="PERCENTAGE">
                      <a:rPr lang="en-US" sz="2000" baseline="0" smtClean="0">
                        <a:solidFill>
                          <a:srgbClr val="C00000"/>
                        </a:solidFill>
                      </a:rPr>
                      <a:pPr/>
                      <a:t>[ВІДСОТОК]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FCA7-4984-BBF8-F696F09D9F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Лист1!$A$4:$A$10</c:f>
              <c:strCache>
                <c:ptCount val="7"/>
                <c:pt idx="0">
                  <c:v>Страхування здоров'я</c:v>
                </c:pt>
                <c:pt idx="1">
                  <c:v>ОСЦПВ, моторна відповідальність</c:v>
                </c:pt>
                <c:pt idx="2">
                  <c:v>Каско</c:v>
                </c:pt>
                <c:pt idx="3">
                  <c:v>Вантажі, авіа, фінансові ризики</c:v>
                </c:pt>
                <c:pt idx="4">
                  <c:v>Майно</c:v>
                </c:pt>
                <c:pt idx="5">
                  <c:v>Відповідальність перед 3 особами</c:v>
                </c:pt>
                <c:pt idx="6">
                  <c:v>Страхування ядерних ризиків</c:v>
                </c:pt>
              </c:strCache>
            </c:strRef>
          </c:cat>
          <c:val>
            <c:numRef>
              <c:f>Лист1!$B$4:$B$10</c:f>
              <c:numCache>
                <c:formatCode>#,##0.00</c:formatCode>
                <c:ptCount val="7"/>
                <c:pt idx="0">
                  <c:v>47193581.359999999</c:v>
                </c:pt>
                <c:pt idx="1">
                  <c:v>152592354.63999999</c:v>
                </c:pt>
                <c:pt idx="2">
                  <c:v>77205098.409999996</c:v>
                </c:pt>
                <c:pt idx="3">
                  <c:v>12216329.859999999</c:v>
                </c:pt>
                <c:pt idx="4">
                  <c:v>26171454.16</c:v>
                </c:pt>
                <c:pt idx="5">
                  <c:v>27602824.82</c:v>
                </c:pt>
                <c:pt idx="6">
                  <c:v>4359274.6500000004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CA7-4984-BBF8-F696F09D9F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2.5318597223539831E-2"/>
          <c:y val="0.73900646140162729"/>
          <c:w val="0.97345919109508905"/>
          <c:h val="0.247704502053522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1" i="1" u="none" strike="noStrike" kern="120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9.emf"/><Relationship Id="rId3" Type="http://schemas.openxmlformats.org/officeDocument/2006/relationships/package" Target="../embeddings/Microsoft_Excel_Worksheet.xlsx"/><Relationship Id="rId7" Type="http://schemas.openxmlformats.org/officeDocument/2006/relationships/image" Target="../media/image12.emf"/><Relationship Id="rId12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11" Type="http://schemas.openxmlformats.org/officeDocument/2006/relationships/image" Target="../media/image8.emf"/><Relationship Id="rId5" Type="http://schemas.openxmlformats.org/officeDocument/2006/relationships/image" Target="../media/image10.emf"/><Relationship Id="rId10" Type="http://schemas.openxmlformats.org/officeDocument/2006/relationships/package" Target="../embeddings/Microsoft_Excel_Worksheet1.xlsx"/><Relationship Id="rId4" Type="http://schemas.openxmlformats.org/officeDocument/2006/relationships/image" Target="../media/image7.emf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18.emf"/><Relationship Id="rId3" Type="http://schemas.openxmlformats.org/officeDocument/2006/relationships/image" Target="../media/image20.emf"/><Relationship Id="rId7" Type="http://schemas.openxmlformats.org/officeDocument/2006/relationships/package" Target="../embeddings/Microsoft_Excel_Worksheet4.xlsx"/><Relationship Id="rId12" Type="http://schemas.openxmlformats.org/officeDocument/2006/relationships/package" Target="../embeddings/Microsoft_Excel_Worksheet6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11" Type="http://schemas.openxmlformats.org/officeDocument/2006/relationships/image" Target="../media/image22.emf"/><Relationship Id="rId5" Type="http://schemas.openxmlformats.org/officeDocument/2006/relationships/package" Target="../embeddings/Microsoft_Excel_Worksheet3.xlsx"/><Relationship Id="rId15" Type="http://schemas.openxmlformats.org/officeDocument/2006/relationships/image" Target="../media/image19.emf"/><Relationship Id="rId10" Type="http://schemas.openxmlformats.org/officeDocument/2006/relationships/image" Target="../media/image17.emf"/><Relationship Id="rId4" Type="http://schemas.openxmlformats.org/officeDocument/2006/relationships/image" Target="../media/image21.emf"/><Relationship Id="rId9" Type="http://schemas.openxmlformats.org/officeDocument/2006/relationships/package" Target="../embeddings/Microsoft_Excel_Worksheet5.xlsx"/><Relationship Id="rId14" Type="http://schemas.openxmlformats.org/officeDocument/2006/relationships/package" Target="../embeddings/Microsoft_Excel_Worksheet7.xls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920552" y="1974788"/>
            <a:ext cx="835292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/>
              <a:t>ОСНОВНІ СТРАХОВІ ПРОДУКТИ КОМПАНІЇ</a:t>
            </a:r>
            <a:endParaRPr lang="uk-UA" sz="35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000" b="1" kern="0" dirty="0">
                <a:solidFill>
                  <a:schemeClr val="bg1"/>
                </a:solidFill>
                <a:cs typeface="Times New Roman" pitchFamily="18" charset="0"/>
              </a:rPr>
              <a:t>Компанія «ББС ІНШУРАНС» має ліцензії за всіма класами страхування іншого, ніж страхування життя</a:t>
            </a:r>
          </a:p>
        </p:txBody>
      </p:sp>
      <p:sp>
        <p:nvSpPr>
          <p:cNvPr id="3" name="Прямоугольник 8">
            <a:extLst>
              <a:ext uri="{FF2B5EF4-FFF2-40B4-BE49-F238E27FC236}">
                <a16:creationId xmlns:a16="http://schemas.microsoft.com/office/drawing/2014/main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10">
            <a:extLst>
              <a:ext uri="{FF2B5EF4-FFF2-40B4-BE49-F238E27FC236}">
                <a16:creationId xmlns:a16="http://schemas.microsoft.com/office/drawing/2014/main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життя, належать 18 </a:t>
            </a:r>
            <a:r>
              <a:rPr lang="ru-RU" b="1" dirty="0" err="1"/>
              <a:t>класів</a:t>
            </a:r>
            <a:r>
              <a:rPr lang="ru-RU" b="1" dirty="0"/>
              <a:t>, а </a:t>
            </a:r>
            <a:r>
              <a:rPr lang="ru-RU" b="1" dirty="0" err="1"/>
              <a:t>саме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1 - страхування від </a:t>
            </a:r>
            <a:r>
              <a:rPr lang="ru-RU" dirty="0" err="1"/>
              <a:t>нещасного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та </a:t>
            </a:r>
            <a:r>
              <a:rPr lang="ru-RU" dirty="0" err="1"/>
              <a:t>професійного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2 - страхування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медичне</a:t>
            </a:r>
            <a:r>
              <a:rPr lang="ru-RU" dirty="0"/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3 - страхування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4 - страхування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5 - страхування </a:t>
            </a:r>
            <a:r>
              <a:rPr lang="ru-RU" dirty="0" err="1"/>
              <a:t>повітряних</a:t>
            </a:r>
            <a:r>
              <a:rPr lang="ru-RU" dirty="0"/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6 - страхування </a:t>
            </a:r>
            <a:r>
              <a:rPr lang="ru-RU" dirty="0" err="1"/>
              <a:t>водних</a:t>
            </a:r>
            <a:r>
              <a:rPr lang="ru-RU" dirty="0"/>
              <a:t> суден (</a:t>
            </a:r>
            <a:r>
              <a:rPr lang="ru-RU" dirty="0" err="1"/>
              <a:t>морських</a:t>
            </a:r>
            <a:r>
              <a:rPr lang="ru-RU" dirty="0"/>
              <a:t> суден, суден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плавання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самохідних</a:t>
            </a:r>
            <a:r>
              <a:rPr lang="ru-RU" dirty="0"/>
              <a:t> чи </a:t>
            </a:r>
            <a:r>
              <a:rPr lang="ru-RU" dirty="0" err="1"/>
              <a:t>несамохідних</a:t>
            </a:r>
            <a:r>
              <a:rPr lang="ru-RU" dirty="0"/>
              <a:t> плавучих </a:t>
            </a:r>
            <a:r>
              <a:rPr lang="ru-RU" dirty="0" err="1"/>
              <a:t>споруд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7 - страхування майна, </a:t>
            </a:r>
            <a:r>
              <a:rPr lang="ru-RU" dirty="0" err="1"/>
              <a:t>що</a:t>
            </a:r>
            <a:r>
              <a:rPr lang="ru-RU" dirty="0"/>
              <a:t> перевозиться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вантаж</a:t>
            </a:r>
            <a:r>
              <a:rPr lang="ru-RU" dirty="0"/>
              <a:t>, багаж (</a:t>
            </a:r>
            <a:r>
              <a:rPr lang="ru-RU" dirty="0" err="1"/>
              <a:t>вантажобагаж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8 - страхування майна від </a:t>
            </a:r>
            <a:r>
              <a:rPr lang="ru-RU" dirty="0" err="1"/>
              <a:t>вогню</a:t>
            </a:r>
            <a:r>
              <a:rPr lang="ru-RU" dirty="0"/>
              <a:t> та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9 - страхування майна від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градом, морозом,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подіями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крадіжку</a:t>
            </a:r>
            <a:r>
              <a:rPr lang="ru-RU" dirty="0"/>
              <a:t>, </a:t>
            </a:r>
            <a:r>
              <a:rPr lang="ru-RU" dirty="0" err="1"/>
              <a:t>розбій</a:t>
            </a:r>
            <a:r>
              <a:rPr lang="ru-RU" dirty="0"/>
              <a:t>, </a:t>
            </a:r>
            <a:r>
              <a:rPr lang="ru-RU" dirty="0" err="1"/>
              <a:t>грабіж</a:t>
            </a:r>
            <a:r>
              <a:rPr lang="ru-RU" dirty="0"/>
              <a:t>, </a:t>
            </a:r>
            <a:r>
              <a:rPr lang="ru-RU" dirty="0" err="1"/>
              <a:t>умисне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/</a:t>
            </a:r>
            <a:r>
              <a:rPr lang="ru-RU" dirty="0" err="1"/>
              <a:t>знищення</a:t>
            </a:r>
            <a:r>
              <a:rPr lang="ru-RU" dirty="0"/>
              <a:t> майна),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визначених</a:t>
            </a:r>
            <a:r>
              <a:rPr lang="ru-RU" dirty="0"/>
              <a:t> у </a:t>
            </a:r>
            <a:r>
              <a:rPr lang="ru-RU" dirty="0" err="1"/>
              <a:t>класі</a:t>
            </a:r>
            <a:r>
              <a:rPr lang="ru-RU" dirty="0"/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3637221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8568952" cy="5770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/>
              <a:t>клас 10 -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/>
              <a:t>клас 11 -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/>
              <a:t>клас 12 -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13 -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у </a:t>
            </a:r>
            <a:r>
              <a:rPr lang="ru-RU" dirty="0" err="1"/>
              <a:t>класах</a:t>
            </a:r>
            <a:r>
              <a:rPr lang="ru-RU" dirty="0"/>
              <a:t> 10, 11, 12);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14 -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15 - </a:t>
            </a:r>
            <a:r>
              <a:rPr lang="ru-RU" dirty="0" err="1"/>
              <a:t>страхування</a:t>
            </a:r>
            <a:r>
              <a:rPr lang="ru-RU" dirty="0"/>
              <a:t> поруки (</a:t>
            </a:r>
            <a:r>
              <a:rPr lang="ru-RU" dirty="0" err="1"/>
              <a:t>гарантії</a:t>
            </a:r>
            <a:r>
              <a:rPr lang="ru-RU" dirty="0"/>
              <a:t>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16 -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визначених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14, 15);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17 -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18 -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наданням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(</a:t>
            </a:r>
            <a:r>
              <a:rPr lang="ru-RU" dirty="0" err="1"/>
              <a:t>асистанс</a:t>
            </a:r>
            <a:r>
              <a:rPr lang="ru-RU" dirty="0"/>
              <a:t>) особам,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потрапили</a:t>
            </a:r>
            <a:r>
              <a:rPr lang="ru-RU" dirty="0"/>
              <a:t> у </a:t>
            </a:r>
            <a:r>
              <a:rPr lang="ru-RU" dirty="0" err="1"/>
              <a:t>скрутне</a:t>
            </a:r>
            <a:r>
              <a:rPr lang="ru-RU" dirty="0"/>
              <a:t> становище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3808C2-058F-424B-BCA6-109BBD6D6F36}"/>
              </a:ext>
            </a:extLst>
          </p:cNvPr>
          <p:cNvSpPr txBox="1"/>
          <p:nvPr/>
        </p:nvSpPr>
        <p:spPr>
          <a:xfrm>
            <a:off x="416496" y="62976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життя, належать </a:t>
            </a:r>
            <a:r>
              <a:rPr lang="ru-RU" b="1" dirty="0" err="1"/>
              <a:t>також</a:t>
            </a:r>
            <a:r>
              <a:rPr lang="ru-RU" b="1" dirty="0"/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1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Страхові продукти Компанії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4164" y="524741"/>
            <a:ext cx="90976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prstClr val="black"/>
                </a:solidFill>
              </a:rPr>
              <a:t>Продуктова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лінійка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Компанії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налічує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більш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ніж</a:t>
            </a:r>
            <a:r>
              <a:rPr lang="ru-RU" sz="1600" b="1" dirty="0">
                <a:solidFill>
                  <a:prstClr val="black"/>
                </a:solidFill>
              </a:rPr>
              <a:t> 120 </a:t>
            </a:r>
            <a:r>
              <a:rPr lang="ru-RU" sz="1600" b="1" dirty="0" err="1">
                <a:solidFill>
                  <a:prstClr val="black"/>
                </a:solidFill>
              </a:rPr>
              <a:t>страхових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продуктів</a:t>
            </a:r>
            <a:r>
              <a:rPr lang="ru-RU" sz="1600" b="1" dirty="0">
                <a:solidFill>
                  <a:prstClr val="black"/>
                </a:solidFill>
              </a:rPr>
              <a:t> за </a:t>
            </a:r>
            <a:r>
              <a:rPr lang="ru-RU" sz="1600" b="1" dirty="0" err="1">
                <a:solidFill>
                  <a:prstClr val="black"/>
                </a:solidFill>
              </a:rPr>
              <a:t>всіма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класами</a:t>
            </a:r>
            <a:r>
              <a:rPr lang="ru-RU" sz="1600" b="1" dirty="0">
                <a:solidFill>
                  <a:prstClr val="black"/>
                </a:solidFill>
              </a:rPr>
              <a:t> страхування, яка </a:t>
            </a:r>
            <a:r>
              <a:rPr lang="ru-RU" sz="1600" b="1" dirty="0" err="1">
                <a:solidFill>
                  <a:prstClr val="black"/>
                </a:solidFill>
              </a:rPr>
              <a:t>постійно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оновлюється</a:t>
            </a:r>
            <a:r>
              <a:rPr lang="ru-RU" sz="1600" b="1" dirty="0">
                <a:solidFill>
                  <a:prstClr val="black"/>
                </a:solidFill>
              </a:rPr>
              <a:t> та </a:t>
            </a:r>
            <a:r>
              <a:rPr lang="ru-RU" sz="1600" b="1" dirty="0" err="1">
                <a:solidFill>
                  <a:prstClr val="black"/>
                </a:solidFill>
              </a:rPr>
              <a:t>розширяється</a:t>
            </a:r>
            <a:r>
              <a:rPr lang="ru-RU" sz="1600" b="1" dirty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>
                <a:solidFill>
                  <a:prstClr val="black"/>
                </a:solidFill>
              </a:rPr>
              <a:t>Для </a:t>
            </a:r>
            <a:r>
              <a:rPr lang="ru-RU" sz="1600" b="1" dirty="0" err="1">
                <a:solidFill>
                  <a:prstClr val="black"/>
                </a:solidFill>
              </a:rPr>
              <a:t>зручності</a:t>
            </a:r>
            <a:r>
              <a:rPr lang="ru-RU" sz="1600" b="1" dirty="0">
                <a:solidFill>
                  <a:prstClr val="black"/>
                </a:solidFill>
              </a:rPr>
              <a:t>  ми </a:t>
            </a:r>
            <a:r>
              <a:rPr lang="ru-RU" sz="1600" b="1" dirty="0" err="1">
                <a:solidFill>
                  <a:prstClr val="black"/>
                </a:solidFill>
              </a:rPr>
              <a:t>розробили</a:t>
            </a:r>
            <a:r>
              <a:rPr lang="ru-RU" sz="1600" b="1" dirty="0">
                <a:solidFill>
                  <a:prstClr val="black"/>
                </a:solidFill>
              </a:rPr>
              <a:t> «</a:t>
            </a:r>
            <a:r>
              <a:rPr lang="ru-RU" sz="1600" b="1" dirty="0" err="1">
                <a:solidFill>
                  <a:prstClr val="black"/>
                </a:solidFill>
              </a:rPr>
              <a:t>путівник</a:t>
            </a:r>
            <a:r>
              <a:rPr lang="ru-RU" sz="1600" b="1" dirty="0">
                <a:solidFill>
                  <a:prstClr val="black"/>
                </a:solidFill>
              </a:rPr>
              <a:t>» - </a:t>
            </a:r>
            <a:r>
              <a:rPr lang="ru-RU" sz="1600" b="1" dirty="0" err="1">
                <a:solidFill>
                  <a:prstClr val="black"/>
                </a:solidFill>
              </a:rPr>
              <a:t>Єдину</a:t>
            </a:r>
            <a:r>
              <a:rPr lang="ru-RU" sz="1600" b="1" dirty="0">
                <a:solidFill>
                  <a:prstClr val="black"/>
                </a:solidFill>
              </a:rPr>
              <a:t> систему </a:t>
            </a:r>
            <a:r>
              <a:rPr lang="ru-RU" sz="1600" b="1" dirty="0" err="1">
                <a:solidFill>
                  <a:prstClr val="black"/>
                </a:solidFill>
              </a:rPr>
              <a:t>нумерації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договорів</a:t>
            </a:r>
            <a:r>
              <a:rPr lang="ru-RU" sz="1600" b="1" dirty="0">
                <a:solidFill>
                  <a:prstClr val="black"/>
                </a:solidFill>
              </a:rPr>
              <a:t>, де </a:t>
            </a:r>
            <a:r>
              <a:rPr lang="ru-RU" sz="1600" b="1" dirty="0" err="1">
                <a:solidFill>
                  <a:prstClr val="black"/>
                </a:solidFill>
              </a:rPr>
              <a:t>ви</a:t>
            </a:r>
            <a:r>
              <a:rPr lang="ru-RU" sz="1600" b="1" dirty="0">
                <a:solidFill>
                  <a:prstClr val="black"/>
                </a:solidFill>
              </a:rPr>
              <a:t> легко </a:t>
            </a:r>
            <a:r>
              <a:rPr lang="ru-RU" sz="1600" b="1" dirty="0" err="1">
                <a:solidFill>
                  <a:prstClr val="black"/>
                </a:solidFill>
              </a:rPr>
              <a:t>знайдете</a:t>
            </a:r>
            <a:r>
              <a:rPr lang="ru-RU" sz="1600" b="1" dirty="0">
                <a:solidFill>
                  <a:prstClr val="black"/>
                </a:solidFill>
              </a:rPr>
              <a:t> не </a:t>
            </a:r>
            <a:r>
              <a:rPr lang="ru-RU" sz="1600" b="1" dirty="0" err="1">
                <a:solidFill>
                  <a:prstClr val="black"/>
                </a:solidFill>
              </a:rPr>
              <a:t>тільки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необхідний</a:t>
            </a:r>
            <a:r>
              <a:rPr lang="ru-RU" sz="1600" b="1" dirty="0">
                <a:solidFill>
                  <a:prstClr val="black"/>
                </a:solidFill>
              </a:rPr>
              <a:t> вам продукт за </a:t>
            </a:r>
            <a:r>
              <a:rPr lang="ru-RU" sz="1600" b="1" dirty="0" err="1">
                <a:solidFill>
                  <a:prstClr val="black"/>
                </a:solidFill>
              </a:rPr>
              <a:t>класом</a:t>
            </a:r>
            <a:r>
              <a:rPr lang="ru-RU" sz="1600" b="1" dirty="0">
                <a:solidFill>
                  <a:prstClr val="black"/>
                </a:solidFill>
              </a:rPr>
              <a:t> страхування, </a:t>
            </a:r>
            <a:r>
              <a:rPr lang="ru-RU" sz="1600" b="1" dirty="0" err="1">
                <a:solidFill>
                  <a:prstClr val="black"/>
                </a:solidFill>
              </a:rPr>
              <a:t>його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назвою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кодуванням</a:t>
            </a:r>
            <a:r>
              <a:rPr lang="ru-RU" sz="1600" b="1" dirty="0">
                <a:solidFill>
                  <a:prstClr val="black"/>
                </a:solidFill>
              </a:rPr>
              <a:t>, а й </a:t>
            </a:r>
            <a:r>
              <a:rPr lang="ru-RU" sz="1600" b="1" dirty="0" err="1">
                <a:solidFill>
                  <a:prstClr val="black"/>
                </a:solidFill>
              </a:rPr>
              <a:t>ще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Загальні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умови</a:t>
            </a:r>
            <a:r>
              <a:rPr lang="ru-RU" sz="1600" b="1" dirty="0">
                <a:solidFill>
                  <a:prstClr val="black"/>
                </a:solidFill>
              </a:rPr>
              <a:t> до кожного страхового продукту та </a:t>
            </a:r>
            <a:r>
              <a:rPr lang="ru-RU" sz="1600" b="1" dirty="0" err="1">
                <a:solidFill>
                  <a:prstClr val="black"/>
                </a:solidFill>
              </a:rPr>
              <a:t>Інформаційні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документи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якщо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це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стандартний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страховий</a:t>
            </a:r>
            <a:r>
              <a:rPr lang="ru-RU" sz="1600" b="1" dirty="0">
                <a:solidFill>
                  <a:prstClr val="black"/>
                </a:solidFill>
              </a:rPr>
              <a:t> продукт.</a:t>
            </a:r>
          </a:p>
          <a:p>
            <a:endParaRPr lang="ru-RU" sz="1600" b="1" dirty="0">
              <a:solidFill>
                <a:prstClr val="black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179D36-0133-4E4F-B04E-9E018614E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04" y="2060848"/>
            <a:ext cx="9139142" cy="4476770"/>
          </a:xfrm>
          <a:prstGeom prst="rect">
            <a:avLst/>
          </a:prstGeom>
          <a:ln>
            <a:solidFill>
              <a:srgbClr val="C0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438106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424" y="2996952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id="{D716B144-03CE-469F-AA63-4483EB7E7BFC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Страхові продукти Компанії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">
            <a:extLst>
              <a:ext uri="{FF2B5EF4-FFF2-40B4-BE49-F238E27FC236}">
                <a16:creationId xmlns:a16="http://schemas.microsoft.com/office/drawing/2014/main" id="{37C654BD-A244-47E0-8299-C7FD7B850261}"/>
              </a:ext>
            </a:extLst>
          </p:cNvPr>
          <p:cNvSpPr/>
          <p:nvPr/>
        </p:nvSpPr>
        <p:spPr>
          <a:xfrm>
            <a:off x="272480" y="506243"/>
            <a:ext cx="92293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prstClr val="black"/>
                </a:solidFill>
              </a:rPr>
              <a:t>Актуальну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версію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єдиної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системи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нумерації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договорів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</a:t>
            </a:r>
            <a:r>
              <a:rPr lang="ru-RU" sz="1600" b="1" dirty="0">
                <a:solidFill>
                  <a:prstClr val="black"/>
                </a:solidFill>
              </a:rPr>
              <a:t>, як </a:t>
            </a:r>
            <a:r>
              <a:rPr lang="ru-RU" sz="1600" b="1" dirty="0" err="1">
                <a:solidFill>
                  <a:prstClr val="black"/>
                </a:solidFill>
              </a:rPr>
              <a:t>завжди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зможете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знайти</a:t>
            </a:r>
            <a:r>
              <a:rPr lang="ru-RU" sz="1600" b="1" dirty="0">
                <a:solidFill>
                  <a:prstClr val="black"/>
                </a:solidFill>
              </a:rPr>
              <a:t> в </a:t>
            </a:r>
            <a:r>
              <a:rPr lang="ru-RU" sz="1600" b="1" dirty="0" err="1">
                <a:solidFill>
                  <a:prstClr val="black"/>
                </a:solidFill>
              </a:rPr>
              <a:t>системі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ПрофІТсофт</a:t>
            </a:r>
            <a:r>
              <a:rPr lang="ru-RU" sz="1600" b="1" dirty="0">
                <a:solidFill>
                  <a:prstClr val="black"/>
                </a:solidFill>
              </a:rPr>
              <a:t> в </a:t>
            </a:r>
            <a:r>
              <a:rPr lang="ru-RU" sz="1600" b="1" dirty="0" err="1">
                <a:solidFill>
                  <a:prstClr val="black"/>
                </a:solidFill>
              </a:rPr>
              <a:t>розділі</a:t>
            </a:r>
            <a:r>
              <a:rPr lang="ru-RU" sz="1600" b="1" dirty="0">
                <a:solidFill>
                  <a:prstClr val="black"/>
                </a:solidFill>
              </a:rPr>
              <a:t> «</a:t>
            </a:r>
            <a:r>
              <a:rPr lang="ru-RU" sz="1600" b="1" dirty="0" err="1">
                <a:solidFill>
                  <a:prstClr val="black"/>
                </a:solidFill>
              </a:rPr>
              <a:t>Документи</a:t>
            </a:r>
            <a:r>
              <a:rPr lang="ru-RU" sz="1600" b="1" dirty="0">
                <a:solidFill>
                  <a:prstClr val="black"/>
                </a:solidFill>
              </a:rPr>
              <a:t>» – «</a:t>
            </a:r>
            <a:r>
              <a:rPr lang="ru-RU" sz="1600" b="1" dirty="0" err="1">
                <a:solidFill>
                  <a:prstClr val="black"/>
                </a:solidFill>
              </a:rPr>
              <a:t>Страхові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продукти</a:t>
            </a:r>
            <a:r>
              <a:rPr lang="ru-RU" sz="1600" b="1" dirty="0">
                <a:solidFill>
                  <a:prstClr val="black"/>
                </a:solidFill>
              </a:rPr>
              <a:t> 2024», як і </a:t>
            </a:r>
            <a:r>
              <a:rPr lang="ru-RU" sz="1600" b="1" dirty="0" err="1">
                <a:solidFill>
                  <a:prstClr val="black"/>
                </a:solidFill>
              </a:rPr>
              <a:t>всі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документи</a:t>
            </a:r>
            <a:r>
              <a:rPr lang="ru-RU" sz="1600" b="1" dirty="0">
                <a:solidFill>
                  <a:prstClr val="black"/>
                </a:solidFill>
              </a:rPr>
              <a:t> по кожному страховому продукту (Договори, </a:t>
            </a:r>
            <a:r>
              <a:rPr lang="ru-RU" sz="1600" b="1" dirty="0" err="1">
                <a:solidFill>
                  <a:prstClr val="black"/>
                </a:solidFill>
              </a:rPr>
              <a:t>Попередні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пропозиції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Загальні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умови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тощо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endParaRPr lang="ru-RU" sz="16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1F0022-A8DC-4801-A3A4-EBB429FA1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36" y="1266740"/>
            <a:ext cx="7836184" cy="544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2744F990-FDD4-4BDE-BCF6-CCD3510327E5}"/>
              </a:ext>
            </a:extLst>
          </p:cNvPr>
          <p:cNvGraphicFramePr>
            <a:graphicFrameLocks/>
          </p:cNvGraphicFramePr>
          <p:nvPr/>
        </p:nvGraphicFramePr>
        <p:xfrm>
          <a:off x="209550" y="561975"/>
          <a:ext cx="9486900" cy="5734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E6D1988B-1B70-42FA-921D-8006BA5178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973479"/>
              </p:ext>
            </p:extLst>
          </p:nvPr>
        </p:nvGraphicFramePr>
        <p:xfrm>
          <a:off x="209550" y="561975"/>
          <a:ext cx="9486900" cy="573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Пряма сполучна лінія 2">
            <a:extLst>
              <a:ext uri="{FF2B5EF4-FFF2-40B4-BE49-F238E27FC236}">
                <a16:creationId xmlns:a16="http://schemas.microsoft.com/office/drawing/2014/main" id="{DD4E3B9E-2C77-4CC3-87E0-F9CF21C0F0F6}"/>
              </a:ext>
            </a:extLst>
          </p:cNvPr>
          <p:cNvCxnSpPr>
            <a:cxnSpLocks/>
          </p:cNvCxnSpPr>
          <p:nvPr/>
        </p:nvCxnSpPr>
        <p:spPr>
          <a:xfrm flipV="1">
            <a:off x="7257256" y="3645024"/>
            <a:ext cx="1152128" cy="2160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9">
            <a:extLst>
              <a:ext uri="{FF2B5EF4-FFF2-40B4-BE49-F238E27FC236}">
                <a16:creationId xmlns:a16="http://schemas.microsoft.com/office/drawing/2014/main" id="{5336D97E-689E-49D8-9345-335D6C14EF0F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uk-UA" sz="2400" b="1" dirty="0">
                <a:solidFill>
                  <a:schemeClr val="bg1">
                    <a:lumMod val="95000"/>
                  </a:schemeClr>
                </a:solidFill>
              </a:rPr>
              <a:t>Страховий</a:t>
            </a:r>
            <a:r>
              <a:rPr lang="uk-UA" sz="2400" b="1" baseline="0" dirty="0">
                <a:solidFill>
                  <a:schemeClr val="bg1">
                    <a:lumMod val="95000"/>
                  </a:schemeClr>
                </a:solidFill>
              </a:rPr>
              <a:t> портфель у розрізі класів страхування за півріччя 2025 </a:t>
            </a:r>
            <a:r>
              <a:rPr lang="uk-UA" sz="24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43003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id="{D716B144-03CE-469F-AA63-4483EB7E7BFC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lang="uk-UA" sz="2400" b="1" kern="0" dirty="0">
                <a:solidFill>
                  <a:prstClr val="white"/>
                </a:solidFill>
                <a:latin typeface="Calibri"/>
                <a:cs typeface="Times New Roman" pitchFamily="18" charset="0"/>
              </a:rPr>
              <a:t>Лінії бізнесу за класами страхування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graphicFrame>
        <p:nvGraphicFramePr>
          <p:cNvPr id="5" name="Об'єкт 4">
            <a:extLst>
              <a:ext uri="{FF2B5EF4-FFF2-40B4-BE49-F238E27FC236}">
                <a16:creationId xmlns:a16="http://schemas.microsoft.com/office/drawing/2014/main" id="{962D8C53-CD5A-41B8-ADDD-8EE68EA270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312640"/>
              </p:ext>
            </p:extLst>
          </p:nvPr>
        </p:nvGraphicFramePr>
        <p:xfrm>
          <a:off x="139768" y="552414"/>
          <a:ext cx="9602093" cy="1467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Worksheet" r:id="rId3" imgW="8505904" imgH="961994" progId="Excel.Sheet.12">
                  <p:embed/>
                </p:oleObj>
              </mc:Choice>
              <mc:Fallback>
                <p:oleObj name="Worksheet" r:id="rId3" imgW="8505904" imgH="96199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768" y="552414"/>
                        <a:ext cx="9602093" cy="14675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3C4F47-8588-4787-BE58-110DAD7787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768" y="2057743"/>
            <a:ext cx="9602092" cy="8713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015E4E6-3486-45CD-8D0F-53E63DC84A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952" y="2955802"/>
            <a:ext cx="9602091" cy="29106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1A3ECE0-B7DD-4A8B-920B-13DC89EFFE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952" y="3241333"/>
            <a:ext cx="9602090" cy="34308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B1DB209-0875-4921-9026-45B70EBA11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9201" y="3587984"/>
            <a:ext cx="9602089" cy="57599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48AFAF9-8F50-4586-9F76-81834C3BFD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060" y="4197078"/>
            <a:ext cx="9602088" cy="323910"/>
          </a:xfrm>
          <a:prstGeom prst="rect">
            <a:avLst/>
          </a:prstGeom>
        </p:spPr>
      </p:pic>
      <p:graphicFrame>
        <p:nvGraphicFramePr>
          <p:cNvPr id="21" name="Об'єкт 20">
            <a:extLst>
              <a:ext uri="{FF2B5EF4-FFF2-40B4-BE49-F238E27FC236}">
                <a16:creationId xmlns:a16="http://schemas.microsoft.com/office/drawing/2014/main" id="{44F9119C-DD0E-4528-B7A4-10A45AEB58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521159"/>
              </p:ext>
            </p:extLst>
          </p:nvPr>
        </p:nvGraphicFramePr>
        <p:xfrm>
          <a:off x="128733" y="4572222"/>
          <a:ext cx="9602088" cy="29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Worksheet" r:id="rId10" imgW="8505904" imgH="200129" progId="Excel.Sheet.12">
                  <p:embed/>
                </p:oleObj>
              </mc:Choice>
              <mc:Fallback>
                <p:oleObj name="Worksheet" r:id="rId10" imgW="8505904" imgH="2001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28733" y="4572222"/>
                        <a:ext cx="9602088" cy="291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'єкт 21">
            <a:extLst>
              <a:ext uri="{FF2B5EF4-FFF2-40B4-BE49-F238E27FC236}">
                <a16:creationId xmlns:a16="http://schemas.microsoft.com/office/drawing/2014/main" id="{A82BB131-F14B-4543-BCF0-90870931A8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385590"/>
              </p:ext>
            </p:extLst>
          </p:nvPr>
        </p:nvGraphicFramePr>
        <p:xfrm>
          <a:off x="128733" y="4880317"/>
          <a:ext cx="9602088" cy="1752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12" imgW="8505904" imgH="1552629" progId="Excel.Sheet.12">
                  <p:embed/>
                </p:oleObj>
              </mc:Choice>
              <mc:Fallback>
                <p:oleObj name="Worksheet" r:id="rId12" imgW="8505904" imgH="15526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28733" y="4880317"/>
                        <a:ext cx="9602088" cy="1752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3442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id="{D716B144-03CE-469F-AA63-4483EB7E7BFC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Лінії бізнесу за класами страхування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E115FE9-FDAA-4AB9-998E-C9E5B1583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32" y="610622"/>
            <a:ext cx="9602087" cy="123420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05333E-86DA-4F72-BE3B-DB745E332F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32" y="1872907"/>
            <a:ext cx="9602086" cy="259949"/>
          </a:xfrm>
          <a:prstGeom prst="rect">
            <a:avLst/>
          </a:prstGeom>
        </p:spPr>
      </p:pic>
      <p:graphicFrame>
        <p:nvGraphicFramePr>
          <p:cNvPr id="7" name="Об'єкт 6">
            <a:extLst>
              <a:ext uri="{FF2B5EF4-FFF2-40B4-BE49-F238E27FC236}">
                <a16:creationId xmlns:a16="http://schemas.microsoft.com/office/drawing/2014/main" id="{24135FA3-0D16-497F-82B6-294997FDAA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944302"/>
              </p:ext>
            </p:extLst>
          </p:nvPr>
        </p:nvGraphicFramePr>
        <p:xfrm>
          <a:off x="125706" y="2160940"/>
          <a:ext cx="9602086" cy="259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Worksheet" r:id="rId5" imgW="8505904" imgH="200129" progId="Excel.Sheet.12">
                  <p:embed/>
                </p:oleObj>
              </mc:Choice>
              <mc:Fallback>
                <p:oleObj name="Worksheet" r:id="rId5" imgW="8505904" imgH="2001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706" y="2160940"/>
                        <a:ext cx="9602086" cy="2599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'єкт 13">
            <a:extLst>
              <a:ext uri="{FF2B5EF4-FFF2-40B4-BE49-F238E27FC236}">
                <a16:creationId xmlns:a16="http://schemas.microsoft.com/office/drawing/2014/main" id="{5C011710-4D53-47F6-99D0-44E4AFDBE1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346865"/>
              </p:ext>
            </p:extLst>
          </p:nvPr>
        </p:nvGraphicFramePr>
        <p:xfrm>
          <a:off x="125706" y="2458683"/>
          <a:ext cx="9602086" cy="2368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Worksheet" r:id="rId7" imgW="8505904" imgH="2133510" progId="Excel.Sheet.12">
                  <p:embed/>
                </p:oleObj>
              </mc:Choice>
              <mc:Fallback>
                <p:oleObj name="Worksheet" r:id="rId7" imgW="8505904" imgH="21335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5706" y="2458683"/>
                        <a:ext cx="9602086" cy="2368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'єкт 14">
            <a:extLst>
              <a:ext uri="{FF2B5EF4-FFF2-40B4-BE49-F238E27FC236}">
                <a16:creationId xmlns:a16="http://schemas.microsoft.com/office/drawing/2014/main" id="{E2EB724B-542F-4F47-A9F3-5C8100237B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863786"/>
              </p:ext>
            </p:extLst>
          </p:nvPr>
        </p:nvGraphicFramePr>
        <p:xfrm>
          <a:off x="125706" y="4869161"/>
          <a:ext cx="9628337" cy="288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Worksheet" r:id="rId9" imgW="8505904" imgH="200129" progId="Excel.Sheet.12">
                  <p:embed/>
                </p:oleObj>
              </mc:Choice>
              <mc:Fallback>
                <p:oleObj name="Worksheet" r:id="rId9" imgW="8505904" imgH="2001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5706" y="4869161"/>
                        <a:ext cx="9628337" cy="288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33AFCB5-9A8C-4674-BFE5-A70FB74435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706" y="5200480"/>
            <a:ext cx="9602086" cy="244748"/>
          </a:xfrm>
          <a:prstGeom prst="rect">
            <a:avLst/>
          </a:prstGeom>
        </p:spPr>
      </p:pic>
      <p:graphicFrame>
        <p:nvGraphicFramePr>
          <p:cNvPr id="23" name="Об'єкт 22">
            <a:extLst>
              <a:ext uri="{FF2B5EF4-FFF2-40B4-BE49-F238E27FC236}">
                <a16:creationId xmlns:a16="http://schemas.microsoft.com/office/drawing/2014/main" id="{CEBDAC21-6345-4D12-9C60-5FB3C42E66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820810"/>
              </p:ext>
            </p:extLst>
          </p:nvPr>
        </p:nvGraphicFramePr>
        <p:xfrm>
          <a:off x="125706" y="5488514"/>
          <a:ext cx="9602086" cy="532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Worksheet" r:id="rId12" imgW="8505904" imgH="390505" progId="Excel.Sheet.12">
                  <p:embed/>
                </p:oleObj>
              </mc:Choice>
              <mc:Fallback>
                <p:oleObj name="Worksheet" r:id="rId12" imgW="8505904" imgH="3905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25706" y="5488514"/>
                        <a:ext cx="9602086" cy="532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'єкт 23">
            <a:extLst>
              <a:ext uri="{FF2B5EF4-FFF2-40B4-BE49-F238E27FC236}">
                <a16:creationId xmlns:a16="http://schemas.microsoft.com/office/drawing/2014/main" id="{B8E27EDB-FFA7-4243-A853-4E6E532F24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654692"/>
              </p:ext>
            </p:extLst>
          </p:nvPr>
        </p:nvGraphicFramePr>
        <p:xfrm>
          <a:off x="124962" y="6062808"/>
          <a:ext cx="9602086" cy="532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Worksheet" r:id="rId14" imgW="8505904" imgH="390505" progId="Excel.Sheet.12">
                  <p:embed/>
                </p:oleObj>
              </mc:Choice>
              <mc:Fallback>
                <p:oleObj name="Worksheet" r:id="rId14" imgW="8505904" imgH="3905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24962" y="6062808"/>
                        <a:ext cx="9602086" cy="532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217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19614</TotalTime>
  <Words>541</Words>
  <Application>Microsoft Office PowerPoint</Application>
  <PresentationFormat>Аркуш A4 (210x297 мм)</PresentationFormat>
  <Paragraphs>45</Paragraphs>
  <Slides>9</Slides>
  <Notes>0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Тема Office</vt:lpstr>
      <vt:lpstr>Worksheet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706</cp:revision>
  <dcterms:created xsi:type="dcterms:W3CDTF">2015-01-26T12:29:32Z</dcterms:created>
  <dcterms:modified xsi:type="dcterms:W3CDTF">2025-09-23T14:23:37Z</dcterms:modified>
</cp:coreProperties>
</file>